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329" r:id="rId4"/>
    <p:sldId id="331" r:id="rId5"/>
    <p:sldId id="272" r:id="rId6"/>
    <p:sldId id="332" r:id="rId7"/>
    <p:sldId id="333" r:id="rId8"/>
    <p:sldId id="334" r:id="rId9"/>
    <p:sldId id="335" r:id="rId10"/>
    <p:sldId id="271" r:id="rId11"/>
    <p:sldId id="264" r:id="rId12"/>
    <p:sldId id="267" r:id="rId13"/>
    <p:sldId id="336" r:id="rId14"/>
    <p:sldId id="337" r:id="rId15"/>
    <p:sldId id="338" r:id="rId16"/>
    <p:sldId id="339" r:id="rId17"/>
    <p:sldId id="340" r:id="rId18"/>
    <p:sldId id="341" r:id="rId19"/>
    <p:sldId id="342" r:id="rId20"/>
    <p:sldId id="343" r:id="rId21"/>
    <p:sldId id="344" r:id="rId22"/>
    <p:sldId id="345" r:id="rId23"/>
    <p:sldId id="346" r:id="rId24"/>
    <p:sldId id="347" r:id="rId25"/>
    <p:sldId id="348" r:id="rId26"/>
    <p:sldId id="265" r:id="rId27"/>
    <p:sldId id="316" r:id="rId28"/>
    <p:sldId id="314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re 1"/>
          <p:cNvSpPr txBox="1">
            <a:spLocks/>
          </p:cNvSpPr>
          <p:nvPr/>
        </p:nvSpPr>
        <p:spPr bwMode="auto">
          <a:xfrm>
            <a:off x="304800" y="2344188"/>
            <a:ext cx="8548687" cy="25436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>
                <a:ln w="11430"/>
                <a:solidFill>
                  <a:srgbClr val="C00000"/>
                </a:solidFill>
                <a:latin typeface="Constantia"/>
              </a:rPr>
              <a:t>CHÀO MỪNG CÁC EM </a:t>
            </a:r>
            <a:r>
              <a:rPr lang="en-US" sz="3200" b="1" spc="50" dirty="0" smtClean="0">
                <a:ln w="11430"/>
                <a:solidFill>
                  <a:srgbClr val="C00000"/>
                </a:solidFill>
                <a:latin typeface="Constantia"/>
              </a:rPr>
              <a:t>HS SV </a:t>
            </a:r>
            <a:endParaRPr lang="en-US" sz="3200" b="1" spc="50" dirty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>
                <a:ln w="11430"/>
                <a:solidFill>
                  <a:srgbClr val="C00000"/>
                </a:solidFill>
                <a:latin typeface="Constantia"/>
              </a:rPr>
              <a:t>ĐẾN </a:t>
            </a:r>
            <a:r>
              <a:rPr lang="en-US" sz="3200" b="1" spc="50" dirty="0" smtClean="0">
                <a:ln w="11430"/>
                <a:solidFill>
                  <a:srgbClr val="C00000"/>
                </a:solidFill>
                <a:latin typeface="Constantia"/>
              </a:rPr>
              <a:t>VỚI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C00000"/>
                </a:solidFill>
                <a:latin typeface="Constantia"/>
              </a:rPr>
              <a:t> </a:t>
            </a:r>
            <a:r>
              <a:rPr lang="en-US" sz="3200" b="1" spc="50" dirty="0" smtClean="0">
                <a:ln w="11430"/>
                <a:solidFill>
                  <a:srgbClr val="C00000"/>
                </a:solidFill>
                <a:latin typeface="Constantia"/>
              </a:rPr>
              <a:t>TUYÊN TRUYỀN PHÒNG CHỐNG MA TUÝ</a:t>
            </a:r>
            <a:endParaRPr lang="fr-CA" altLang="zh-CN" sz="32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631872" y="5954857"/>
            <a:ext cx="350520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b="1" dirty="0" err="1" smtClean="0"/>
              <a:t>Khoa</a:t>
            </a:r>
            <a:r>
              <a:rPr lang="en-US" b="1" dirty="0" smtClean="0"/>
              <a:t> </a:t>
            </a:r>
            <a:r>
              <a:rPr lang="en-US" b="1" dirty="0" err="1" smtClean="0"/>
              <a:t>Lý</a:t>
            </a:r>
            <a:r>
              <a:rPr lang="en-US" b="1" dirty="0" smtClean="0"/>
              <a:t> </a:t>
            </a:r>
            <a:r>
              <a:rPr lang="en-US" b="1" dirty="0" err="1" smtClean="0"/>
              <a:t>luận</a:t>
            </a:r>
            <a:r>
              <a:rPr lang="en-US" b="1" dirty="0" smtClean="0"/>
              <a:t> </a:t>
            </a:r>
            <a:r>
              <a:rPr lang="en-US" b="1" dirty="0" err="1" smtClean="0"/>
              <a:t>Chính</a:t>
            </a:r>
            <a:r>
              <a:rPr lang="en-US" b="1" dirty="0" smtClean="0"/>
              <a:t> </a:t>
            </a:r>
            <a:r>
              <a:rPr lang="en-US" b="1" dirty="0" err="1" smtClean="0"/>
              <a:t>trị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0" y="757238"/>
            <a:ext cx="9144000" cy="5343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en-US" sz="1000" b="1" dirty="0" smtClean="0"/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sz="8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LUẬT PHÒNG, CHỐNG MA </a:t>
            </a:r>
            <a:r>
              <a:rPr lang="en-US" sz="8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TUÝ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0954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ounded Rectangle 22"/>
          <p:cNvSpPr/>
          <p:nvPr/>
        </p:nvSpPr>
        <p:spPr>
          <a:xfrm>
            <a:off x="-1" y="1066800"/>
            <a:ext cx="9144000" cy="236774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>
                <a:latin typeface="Arial" pitchFamily="34" charset="0"/>
                <a:cs typeface="Arial" pitchFamily="34" charset="0"/>
              </a:rPr>
              <a:t>Luật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chống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ma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tuy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2800" b="1" dirty="0">
                <a:latin typeface="Arial" pitchFamily="34" charset="0"/>
                <a:cs typeface="Arial" pitchFamily="34" charset="0"/>
              </a:rPr>
              <a:t>đã được Quốc hội nước Cộng hòa xã hội chủ nghĩa Việt Nam khóa X, kỳ họp thứ 8 thông qua ngày 09 tháng 12 năm 2000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0" y="4800600"/>
            <a:ext cx="9144000" cy="16002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ó </a:t>
            </a:r>
            <a:r>
              <a:rPr lang="vi-VN" sz="2800" b="1" dirty="0">
                <a:latin typeface="Arial" pitchFamily="34" charset="0"/>
                <a:cs typeface="Arial" pitchFamily="34" charset="0"/>
              </a:rPr>
              <a:t>hiệu lực thi hành từ ngày 01 tháng 6 năm 2001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78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ounded Rectangle 22"/>
          <p:cNvSpPr/>
          <p:nvPr/>
        </p:nvSpPr>
        <p:spPr>
          <a:xfrm>
            <a:off x="-1" y="1066800"/>
            <a:ext cx="9144000" cy="236774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>
                <a:latin typeface="Arial" pitchFamily="34" charset="0"/>
                <a:cs typeface="Arial" pitchFamily="34" charset="0"/>
              </a:rPr>
              <a:t>Quốc hội nước Cộng hòa xã hội chủ nghĩa Việt Nam khóa XII, kỳ họp thứ 3 ngày 03 tháng 06 năm 2008, </a:t>
            </a:r>
            <a:r>
              <a:rPr lang="vi-VN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đã sửa đổi, bổ sung </a:t>
            </a:r>
            <a:r>
              <a:rPr lang="vi-VN" sz="2800" b="1" dirty="0">
                <a:latin typeface="Arial" pitchFamily="34" charset="0"/>
                <a:cs typeface="Arial" pitchFamily="34" charset="0"/>
              </a:rPr>
              <a:t>một số điều của 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Luật </a:t>
            </a:r>
            <a:r>
              <a:rPr lang="vi-VN" sz="2800" b="1" dirty="0">
                <a:latin typeface="Arial" pitchFamily="34" charset="0"/>
                <a:cs typeface="Arial" pitchFamily="34" charset="0"/>
              </a:rPr>
              <a:t>Phòng, chống ma túy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0" y="4800600"/>
            <a:ext cx="9144000" cy="16002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2800" b="1" dirty="0">
                <a:latin typeface="Arial" pitchFamily="34" charset="0"/>
                <a:cs typeface="Arial" pitchFamily="34" charset="0"/>
              </a:rPr>
              <a:t>ó 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hiệu </a:t>
            </a:r>
            <a:r>
              <a:rPr lang="vi-VN" sz="2800" b="1" dirty="0">
                <a:latin typeface="Arial" pitchFamily="34" charset="0"/>
                <a:cs typeface="Arial" pitchFamily="34" charset="0"/>
              </a:rPr>
              <a:t>lực thi hành từ </a:t>
            </a:r>
            <a:r>
              <a:rPr lang="vi-VN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ngày 01 tháng 01 năm 2009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46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524000" y="650876"/>
            <a:ext cx="6096000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sz="4000" b="1" dirty="0" smtClean="0">
                <a:latin typeface="+mn-lt"/>
                <a:cs typeface="Arial" pitchFamily="34" charset="0"/>
              </a:rPr>
              <a:t>MỘT SỐ </a:t>
            </a:r>
            <a:r>
              <a:rPr lang="en-US" sz="4000" b="1" dirty="0" smtClean="0">
                <a:latin typeface="+mn-lt"/>
                <a:cs typeface="Arial" pitchFamily="34" charset="0"/>
              </a:rPr>
              <a:t>QUY ĐỊNH</a:t>
            </a:r>
            <a:endParaRPr lang="en-US" sz="4000" b="1" dirty="0">
              <a:latin typeface="+mn-lt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4388" y="2286000"/>
            <a:ext cx="7772400" cy="266700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600" dirty="0">
                <a:latin typeface="Arial" pitchFamily="34" charset="0"/>
                <a:cs typeface="Arial" pitchFamily="34" charset="0"/>
              </a:rPr>
              <a:t>Việc xử lý đối với người có hành vi vi phạm các quy định của pháp luật về phòng, chống ma </a:t>
            </a:r>
            <a:r>
              <a:rPr lang="vi-VN" sz="3600" dirty="0" smtClean="0">
                <a:latin typeface="Arial" pitchFamily="34" charset="0"/>
                <a:cs typeface="Arial" pitchFamily="34" charset="0"/>
              </a:rPr>
              <a:t>tuý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0" y="757238"/>
            <a:ext cx="7315200" cy="152876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dirty="0" smtClean="0">
                <a:latin typeface="Arial" pitchFamily="34" charset="0"/>
                <a:cs typeface="Arial" pitchFamily="34" charset="0"/>
              </a:rPr>
              <a:t>Mọi </a:t>
            </a:r>
            <a:r>
              <a:rPr lang="vi-VN" sz="3600" dirty="0">
                <a:latin typeface="Arial" pitchFamily="34" charset="0"/>
                <a:cs typeface="Arial" pitchFamily="34" charset="0"/>
              </a:rPr>
              <a:t>hành vi vi phạm pháp luật về phòng, chống ma tuý </a:t>
            </a:r>
            <a:r>
              <a:rPr lang="vi-VN" sz="3600" dirty="0" smtClean="0">
                <a:latin typeface="Arial" pitchFamily="34" charset="0"/>
                <a:cs typeface="Arial" pitchFamily="34" charset="0"/>
              </a:rPr>
              <a:t>phải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447800" y="2438400"/>
            <a:ext cx="7696200" cy="11430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dirty="0" smtClean="0">
                <a:latin typeface="Arial" pitchFamily="34" charset="0"/>
                <a:cs typeface="Arial" pitchFamily="34" charset="0"/>
              </a:rPr>
              <a:t>được </a:t>
            </a:r>
            <a:r>
              <a:rPr lang="vi-VN" sz="3600" dirty="0">
                <a:latin typeface="Arial" pitchFamily="34" charset="0"/>
                <a:cs typeface="Arial" pitchFamily="34" charset="0"/>
              </a:rPr>
              <a:t>xử lý kịp </a:t>
            </a:r>
            <a:r>
              <a:rPr lang="vi-VN" sz="3600" dirty="0" smtClean="0">
                <a:latin typeface="Arial" pitchFamily="34" charset="0"/>
                <a:cs typeface="Arial" pitchFamily="34" charset="0"/>
              </a:rPr>
              <a:t>thời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vi-VN" sz="3600" dirty="0" smtClean="0">
                <a:latin typeface="Arial" pitchFamily="34" charset="0"/>
                <a:cs typeface="Arial" pitchFamily="34" charset="0"/>
              </a:rPr>
              <a:t>nghiêm </a:t>
            </a:r>
            <a:r>
              <a:rPr lang="vi-VN" sz="3600" dirty="0">
                <a:latin typeface="Arial" pitchFamily="34" charset="0"/>
                <a:cs typeface="Arial" pitchFamily="34" charset="0"/>
              </a:rPr>
              <a:t>minh theo quy định của pháp luật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447800" y="3733800"/>
            <a:ext cx="7696200" cy="9144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dirty="0" smtClean="0">
                <a:latin typeface="Arial" pitchFamily="34" charset="0"/>
                <a:cs typeface="Arial" pitchFamily="34" charset="0"/>
              </a:rPr>
              <a:t>việc </a:t>
            </a:r>
            <a:r>
              <a:rPr lang="vi-VN" sz="3600" dirty="0">
                <a:latin typeface="Arial" pitchFamily="34" charset="0"/>
                <a:cs typeface="Arial" pitchFamily="34" charset="0"/>
              </a:rPr>
              <a:t>xử lý phải kiên quyết, công </a:t>
            </a:r>
            <a:r>
              <a:rPr lang="vi-VN" sz="3600" dirty="0" smtClean="0">
                <a:latin typeface="Arial" pitchFamily="34" charset="0"/>
                <a:cs typeface="Arial" pitchFamily="34" charset="0"/>
              </a:rPr>
              <a:t>khai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447800" y="4828309"/>
            <a:ext cx="7696200" cy="172489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dirty="0" smtClean="0">
                <a:latin typeface="Arial" pitchFamily="34" charset="0"/>
                <a:cs typeface="Arial" pitchFamily="34" charset="0"/>
              </a:rPr>
              <a:t>thông </a:t>
            </a:r>
            <a:r>
              <a:rPr lang="vi-VN" sz="3600" dirty="0">
                <a:latin typeface="Arial" pitchFamily="34" charset="0"/>
                <a:cs typeface="Arial" pitchFamily="34" charset="0"/>
              </a:rPr>
              <a:t>báo cho cơ quan, tổ chức, chính quyền cơ sở nơi người vi phạm làm việc hoặc cư trú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Straight Arrow Connector 12"/>
          <p:cNvCxnSpPr>
            <a:endCxn id="9" idx="1"/>
          </p:cNvCxnSpPr>
          <p:nvPr/>
        </p:nvCxnSpPr>
        <p:spPr>
          <a:xfrm flipV="1">
            <a:off x="228600" y="3009900"/>
            <a:ext cx="1219200" cy="1181100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endCxn id="11" idx="1"/>
          </p:cNvCxnSpPr>
          <p:nvPr/>
        </p:nvCxnSpPr>
        <p:spPr>
          <a:xfrm>
            <a:off x="228600" y="4191000"/>
            <a:ext cx="1219200" cy="0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28600" y="4191000"/>
            <a:ext cx="1219200" cy="16002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7448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0" y="1676400"/>
            <a:ext cx="9144000" cy="2286000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Người nào sử dụng tài sản, phương tiện của mình để chứa chấp hoặc tạo điều kiện cho các hoạt động trái phép về ma </a:t>
            </a:r>
            <a:r>
              <a:rPr lang="vi-VN" sz="3600" b="1" dirty="0" smtClean="0">
                <a:cs typeface="Arial" pitchFamily="34" charset="0"/>
              </a:rPr>
              <a:t>tuý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-27709" y="4267200"/>
            <a:ext cx="9144000" cy="1905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cs typeface="Arial" pitchFamily="34" charset="0"/>
              </a:rPr>
              <a:t>K</a:t>
            </a:r>
            <a:r>
              <a:rPr lang="vi-VN" sz="3600" b="1" dirty="0" smtClean="0">
                <a:cs typeface="Arial" pitchFamily="34" charset="0"/>
              </a:rPr>
              <a:t>hông </a:t>
            </a:r>
            <a:r>
              <a:rPr lang="vi-VN" sz="3600" b="1" dirty="0">
                <a:cs typeface="Arial" pitchFamily="34" charset="0"/>
              </a:rPr>
              <a:t>thực hiện hoặc thực hiện không đầy đủ yêu cầu của cơ quan có thẩm quyền về phòng, chống </a:t>
            </a:r>
            <a:r>
              <a:rPr lang="vi-VN" sz="3600" b="1" dirty="0" smtClean="0">
                <a:cs typeface="Arial" pitchFamily="34" charset="0"/>
              </a:rPr>
              <a:t>ma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10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0" y="1295400"/>
            <a:ext cx="9144000" cy="1980407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 smtClean="0">
                <a:cs typeface="Arial" pitchFamily="34" charset="0"/>
              </a:rPr>
              <a:t>cản </a:t>
            </a:r>
            <a:r>
              <a:rPr lang="vi-VN" sz="3600" b="1" dirty="0">
                <a:cs typeface="Arial" pitchFamily="34" charset="0"/>
              </a:rPr>
              <a:t>trở, chống đối, xâm phạm tính mạng, sức khoẻ, danh </a:t>
            </a:r>
            <a:r>
              <a:rPr lang="vi-VN" sz="3600" b="1" dirty="0" smtClean="0">
                <a:cs typeface="Arial" pitchFamily="34" charset="0"/>
              </a:rPr>
              <a:t>dự</a:t>
            </a:r>
            <a:r>
              <a:rPr lang="en-US" sz="3600" b="1" dirty="0" smtClean="0">
                <a:cs typeface="Arial" pitchFamily="34" charset="0"/>
              </a:rPr>
              <a:t>...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0" y="3810000"/>
            <a:ext cx="9144000" cy="198040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của người tố giác, người làm chứng, người bị hại </a:t>
            </a:r>
            <a:r>
              <a:rPr lang="vi-VN" sz="3600" b="1" dirty="0" smtClean="0">
                <a:cs typeface="Arial" pitchFamily="34" charset="0"/>
              </a:rPr>
              <a:t>, </a:t>
            </a:r>
            <a:r>
              <a:rPr lang="vi-VN" sz="3600" b="1" dirty="0">
                <a:cs typeface="Arial" pitchFamily="34" charset="0"/>
              </a:rPr>
              <a:t>người thi hành công vụ hoặc có hành vi khác </a:t>
            </a:r>
            <a:r>
              <a:rPr lang="vi-VN" sz="3600" b="1" dirty="0" smtClean="0">
                <a:cs typeface="Arial" pitchFamily="34" charset="0"/>
              </a:rPr>
              <a:t>vi</a:t>
            </a:r>
            <a:r>
              <a:rPr lang="en-US" sz="3600" b="1" dirty="0" smtClean="0">
                <a:cs typeface="Arial" pitchFamily="34" charset="0"/>
              </a:rPr>
              <a:t>…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027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/>
          <p:cNvSpPr/>
          <p:nvPr/>
        </p:nvSpPr>
        <p:spPr>
          <a:xfrm>
            <a:off x="0" y="755852"/>
            <a:ext cx="9144000" cy="3582193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200" b="1" dirty="0">
                <a:solidFill>
                  <a:schemeClr val="tx1"/>
                </a:solidFill>
              </a:rPr>
              <a:t>tuỳ theo tính chất, mức độ vi phạm mà bị xử lý hành chính hoặc truy cứu trách nhiệm hình sự</a:t>
            </a:r>
            <a:r>
              <a:rPr lang="vi-VN" sz="3200" dirty="0">
                <a:solidFill>
                  <a:schemeClr val="tx1"/>
                </a:solidFill>
              </a:rPr>
              <a:t>; 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0" y="3275807"/>
            <a:ext cx="9144000" cy="3582193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200" b="1" dirty="0" smtClean="0">
                <a:solidFill>
                  <a:schemeClr val="tx1"/>
                </a:solidFill>
              </a:rPr>
              <a:t>nếu </a:t>
            </a:r>
            <a:r>
              <a:rPr lang="vi-VN" sz="3200" b="1" dirty="0">
                <a:solidFill>
                  <a:schemeClr val="tx1"/>
                </a:solidFill>
              </a:rPr>
              <a:t>gây thiệt hại thì phải bồi thường theo quy định của pháp luật.</a:t>
            </a:r>
            <a:endParaRPr 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974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95401"/>
            <a:ext cx="9144000" cy="213914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Người nào lợi dụng chức vụ, quyền hạn vi phạm các quy định của Luật này trong khi thi hành nhiệm vụ về phòng, chống ma tuý </a:t>
            </a:r>
            <a:r>
              <a:rPr lang="vi-VN" sz="3600" b="1" dirty="0" smtClean="0">
                <a:cs typeface="Arial" pitchFamily="34" charset="0"/>
              </a:rPr>
              <a:t>thì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3855" y="3581401"/>
            <a:ext cx="9144000" cy="17526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tuỳ theo tính chất, mức độ vi phạm mà bị xử lý kỷ luật hoặc truy cứu trách nhiệm hình </a:t>
            </a:r>
            <a:r>
              <a:rPr lang="vi-VN" sz="3600" b="1" dirty="0" smtClean="0">
                <a:cs typeface="Arial" pitchFamily="34" charset="0"/>
              </a:rPr>
              <a:t>sự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0" y="5486400"/>
            <a:ext cx="9144000" cy="121920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3600" b="1" dirty="0" smtClean="0">
                <a:cs typeface="Arial" pitchFamily="34" charset="0"/>
              </a:rPr>
              <a:t>nếu </a:t>
            </a:r>
            <a:r>
              <a:rPr lang="vi-VN" sz="3600" b="1" dirty="0">
                <a:cs typeface="Arial" pitchFamily="34" charset="0"/>
              </a:rPr>
              <a:t>gây thiệt hại thì phải bồi thường theo quy định của pháp luật</a:t>
            </a:r>
            <a:r>
              <a:rPr lang="vi-VN" sz="3600" b="1" dirty="0" smtClean="0">
                <a:cs typeface="Arial" pitchFamily="34" charset="0"/>
              </a:rPr>
              <a:t>.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9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BỘ LUẬT HÌNH SỰ 2015 </a:t>
            </a:r>
            <a:endParaRPr lang="en-US" sz="3200" b="1" dirty="0" smtClean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 smtClean="0">
                <a:solidFill>
                  <a:srgbClr val="C00000"/>
                </a:solidFill>
              </a:rPr>
              <a:t>SỬA </a:t>
            </a:r>
            <a:r>
              <a:rPr lang="vi-VN" sz="3200" b="1" dirty="0">
                <a:solidFill>
                  <a:srgbClr val="C00000"/>
                </a:solidFill>
              </a:rPr>
              <a:t>ĐỔI BỔ SUNG NĂM 2017</a:t>
            </a:r>
            <a:endParaRPr lang="en-US" sz="3200" dirty="0">
              <a:solidFill>
                <a:srgbClr val="C00000"/>
              </a:solidFill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743199"/>
            <a:ext cx="9144000" cy="2133601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Chương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 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CÁC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TỘI PHẠM VỀ MA TUÝ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786731" y="5681663"/>
            <a:ext cx="5909469" cy="936625"/>
          </a:xfrm>
          <a:prstGeom prst="roundRect">
            <a:avLst/>
          </a:prstGeom>
          <a:solidFill>
            <a:srgbClr val="FF99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Từ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247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đến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259</a:t>
            </a:r>
            <a:endParaRPr lang="vi-VN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9144000" cy="16764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247.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trồng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cây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thuốc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phiện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côca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sa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hoặc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chứa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/>
              <a:t>ma </a:t>
            </a:r>
            <a:r>
              <a:rPr lang="en-US" sz="3600" b="1" dirty="0" err="1"/>
              <a:t>túy</a:t>
            </a:r>
            <a:r>
              <a:rPr lang="en-US" sz="3600" b="1" dirty="0"/>
              <a:t> 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210690" y="3657600"/>
            <a:ext cx="7902428" cy="10223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sáu tháng đến 7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210690" y="5334000"/>
            <a:ext cx="7902428" cy="116205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50.000.000 đồng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9144000" cy="129540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248.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xuất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phép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ma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túy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210690" y="2628900"/>
            <a:ext cx="7902428" cy="10287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 năm đến 20 năm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hoặc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 thân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hoặc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tử hình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210690" y="3886200"/>
            <a:ext cx="7902428" cy="9144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500.000.000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276209" y="4953000"/>
            <a:ext cx="7902428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28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9144000" cy="129540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249.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tàng</a:t>
            </a:r>
            <a:r>
              <a:rPr lang="en-US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trữ</a:t>
            </a:r>
            <a:r>
              <a:rPr lang="en-US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phép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ma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210690" y="2628900"/>
            <a:ext cx="7902428" cy="10287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đến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thân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210690" y="3886200"/>
            <a:ext cx="7902428" cy="9144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500.000.000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276209" y="4953000"/>
            <a:ext cx="7902428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386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9144000" cy="129540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250.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vận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chuyển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phép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ma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210690" y="2628900"/>
            <a:ext cx="7902428" cy="10287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 năm đến 20 năm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hoặc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 thân hoặc tử hình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210690" y="3886200"/>
            <a:ext cx="7902428" cy="9144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500.000.000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276209" y="4953000"/>
            <a:ext cx="7902428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171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9144000" cy="12954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251.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mua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bán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phép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ma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210690" y="2628900"/>
            <a:ext cx="7902428" cy="10287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 năm đến 20 năm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hoặc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 thân hoặc tử hình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210690" y="3886200"/>
            <a:ext cx="7902428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276209" y="4953000"/>
            <a:ext cx="7902428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8437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9144000" cy="1295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252.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chiếm đoạt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chất ma 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210690" y="2628900"/>
            <a:ext cx="7902428" cy="1028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 năm đến 20 năm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hoặc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thân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210690" y="3886200"/>
            <a:ext cx="7902428" cy="9144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276209" y="4953000"/>
            <a:ext cx="7902428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183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9144000" cy="16002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253.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Tội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tàng trữ, vận chuyển, mua bán hoặc chiếm đoạt tiền chất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dùng vào việc sản xuất trái phép chất ma tú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210690" y="2971800"/>
            <a:ext cx="7902428" cy="9144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đến 20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210690" y="3962400"/>
            <a:ext cx="7902428" cy="9144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276209" y="4953000"/>
            <a:ext cx="7902428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837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990600"/>
            <a:ext cx="9144000" cy="213360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254.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Tội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sản xuất, tàng trữ, vận chuyển hoặc mua bán phương tiện, dụng cụ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 dùng vào việc sản xuất hoặc sử dụng trái phép chất ma 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210690" y="3276600"/>
            <a:ext cx="7902428" cy="60960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đến </a:t>
            </a:r>
            <a:r>
              <a:rPr lang="en-US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0 năm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210690" y="3962400"/>
            <a:ext cx="7902428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276209" y="4953000"/>
            <a:ext cx="7902428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44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990600"/>
            <a:ext cx="9144000" cy="160020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255.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Tội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tổ chức sử dụng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 trái phép chất ma 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210690" y="2743200"/>
            <a:ext cx="7902428" cy="91440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đến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0 năm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thân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210690" y="3810000"/>
            <a:ext cx="7902428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276209" y="4953000"/>
            <a:ext cx="7902428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7846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990600"/>
            <a:ext cx="9144000" cy="16002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256.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Tội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chứa chấp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việc sử dụng trái phép chất ma 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210690" y="3124200"/>
            <a:ext cx="7902428" cy="9144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đến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15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năm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210690" y="4495800"/>
            <a:ext cx="7902428" cy="19812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đồng đến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0.000.000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đồng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hoặc tịch thu một phần hoặc toàn bộ tài sản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82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9144000" cy="16002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257.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Tội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cưỡng bức người khác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sử dụng trái phép chất ma 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210690" y="3505200"/>
            <a:ext cx="7902428" cy="91440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đến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năm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thân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210690" y="4953000"/>
            <a:ext cx="7902428" cy="9144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50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524000"/>
            <a:ext cx="9144000" cy="16002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258.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Tội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lôi kéo người khác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sử dụng trái phép chất ma tuý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210690" y="3733800"/>
            <a:ext cx="7902428" cy="9144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đến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năm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thân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210690" y="5257800"/>
            <a:ext cx="7902428" cy="91440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140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95400"/>
            <a:ext cx="9144000" cy="16002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259.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Tội vi phạm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quy định về quản lý, sử dụng chất ma túy, tiền chất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, thuốc gây nghiện, thuốc hướng thần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210690" y="3352800"/>
            <a:ext cx="7902428" cy="91440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đến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năm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210690" y="4648200"/>
            <a:ext cx="7902428" cy="16764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.000.000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55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0" y="1295401"/>
            <a:ext cx="3505200" cy="13716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cs typeface="Arial" pitchFamily="34" charset="0"/>
              </a:rPr>
              <a:t>KẾT LUẬN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09800" y="4801393"/>
            <a:ext cx="6934200" cy="1523207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tuỳ theo mức độ vi phạm mà có các hình thức xử phạt như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09800" y="3200400"/>
            <a:ext cx="6934200" cy="114220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 smtClean="0">
                <a:cs typeface="Arial" pitchFamily="34" charset="0"/>
              </a:rPr>
              <a:t>Các </a:t>
            </a:r>
            <a:r>
              <a:rPr lang="vi-VN" sz="3600" b="1" dirty="0">
                <a:cs typeface="Arial" pitchFamily="34" charset="0"/>
              </a:rPr>
              <a:t>hình thức xử phạt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7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2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reeform 4"/>
          <p:cNvSpPr>
            <a:spLocks noEditPoints="1"/>
          </p:cNvSpPr>
          <p:nvPr/>
        </p:nvSpPr>
        <p:spPr bwMode="gray">
          <a:xfrm>
            <a:off x="1447800" y="1041400"/>
            <a:ext cx="7086600" cy="50292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48"/>
          <p:cNvGrpSpPr>
            <a:grpSpLocks/>
          </p:cNvGrpSpPr>
          <p:nvPr/>
        </p:nvGrpSpPr>
        <p:grpSpPr bwMode="auto">
          <a:xfrm>
            <a:off x="0" y="838200"/>
            <a:ext cx="2839733" cy="2047875"/>
            <a:chOff x="3248025" y="3752850"/>
            <a:chExt cx="1704975" cy="1885950"/>
          </a:xfrm>
        </p:grpSpPr>
        <p:sp>
          <p:nvSpPr>
            <p:cNvPr id="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2" name="Text Box 39"/>
            <p:cNvSpPr txBox="1">
              <a:spLocks noChangeArrowheads="1"/>
            </p:cNvSpPr>
            <p:nvPr/>
          </p:nvSpPr>
          <p:spPr bwMode="gray">
            <a:xfrm>
              <a:off x="3384422" y="3989431"/>
              <a:ext cx="1568578" cy="12754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 smtClean="0"/>
                <a:t>- </a:t>
              </a:r>
              <a:r>
                <a:rPr lang="vi-VN" sz="2800" b="1" dirty="0" smtClean="0"/>
                <a:t>Phạt </a:t>
              </a:r>
              <a:r>
                <a:rPr lang="vi-VN" sz="2800" b="1" dirty="0">
                  <a:solidFill>
                    <a:srgbClr val="C00000"/>
                  </a:solidFill>
                </a:rPr>
                <a:t>tù</a:t>
              </a:r>
              <a:r>
                <a:rPr lang="vi-VN" sz="2800" b="1" dirty="0"/>
                <a:t> từ 1 năm đến tù chung thân</a:t>
              </a:r>
              <a:endParaRPr lang="vi-VN" sz="2800" b="1" dirty="0"/>
            </a:p>
          </p:txBody>
        </p:sp>
      </p:grpSp>
      <p:grpSp>
        <p:nvGrpSpPr>
          <p:cNvPr id="13" name="Group 48"/>
          <p:cNvGrpSpPr>
            <a:grpSpLocks/>
          </p:cNvGrpSpPr>
          <p:nvPr/>
        </p:nvGrpSpPr>
        <p:grpSpPr bwMode="auto">
          <a:xfrm>
            <a:off x="-1" y="3434542"/>
            <a:ext cx="3862631" cy="2720283"/>
            <a:chOff x="3148742" y="3752850"/>
            <a:chExt cx="1895193" cy="1885950"/>
          </a:xfrm>
        </p:grpSpPr>
        <p:sp>
          <p:nvSpPr>
            <p:cNvPr id="14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6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7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8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9" name="Text Box 39"/>
            <p:cNvSpPr txBox="1">
              <a:spLocks noChangeArrowheads="1"/>
            </p:cNvSpPr>
            <p:nvPr/>
          </p:nvSpPr>
          <p:spPr bwMode="gray">
            <a:xfrm>
              <a:off x="3148742" y="4083628"/>
              <a:ext cx="1895193" cy="960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vi-VN" sz="2800" b="1" dirty="0" smtClean="0"/>
                <a:t>-</a:t>
              </a:r>
              <a:r>
                <a:rPr lang="en-US" sz="2800" b="1" dirty="0" smtClean="0"/>
                <a:t> </a:t>
              </a:r>
              <a:r>
                <a:rPr lang="vi-VN" sz="2800" b="1" dirty="0" smtClean="0"/>
                <a:t>Phạt </a:t>
              </a:r>
              <a:r>
                <a:rPr lang="vi-VN" sz="2800" b="1" dirty="0">
                  <a:solidFill>
                    <a:srgbClr val="C00000"/>
                  </a:solidFill>
                </a:rPr>
                <a:t>tiền</a:t>
              </a:r>
              <a:r>
                <a:rPr lang="vi-VN" sz="2800" b="1" dirty="0"/>
                <a:t> từ năm triệu đến năm trăm triệu đồng</a:t>
              </a:r>
              <a:endParaRPr lang="vi-VN" sz="2800" b="1" dirty="0"/>
            </a:p>
          </p:txBody>
        </p:sp>
      </p:grpSp>
      <p:grpSp>
        <p:nvGrpSpPr>
          <p:cNvPr id="20" name="Group 48"/>
          <p:cNvGrpSpPr>
            <a:grpSpLocks/>
          </p:cNvGrpSpPr>
          <p:nvPr/>
        </p:nvGrpSpPr>
        <p:grpSpPr bwMode="auto">
          <a:xfrm>
            <a:off x="3581400" y="4641847"/>
            <a:ext cx="4443413" cy="2449277"/>
            <a:chOff x="3248025" y="3752850"/>
            <a:chExt cx="1795909" cy="1885950"/>
          </a:xfrm>
        </p:grpSpPr>
        <p:sp>
          <p:nvSpPr>
            <p:cNvPr id="21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3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4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5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6" name="Text Box 39"/>
            <p:cNvSpPr txBox="1">
              <a:spLocks noChangeArrowheads="1"/>
            </p:cNvSpPr>
            <p:nvPr/>
          </p:nvSpPr>
          <p:spPr bwMode="gray">
            <a:xfrm>
              <a:off x="3361691" y="4083628"/>
              <a:ext cx="1682243" cy="1398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vi-VN" sz="2800" b="1" dirty="0" smtClean="0"/>
                <a:t>-</a:t>
              </a:r>
              <a:r>
                <a:rPr lang="vi-VN" sz="2800" b="1" dirty="0" smtClean="0">
                  <a:solidFill>
                    <a:srgbClr val="C00000"/>
                  </a:solidFill>
                </a:rPr>
                <a:t>Tịch </a:t>
              </a:r>
              <a:r>
                <a:rPr lang="vi-VN" sz="2800" b="1" dirty="0">
                  <a:solidFill>
                    <a:srgbClr val="C00000"/>
                  </a:solidFill>
                </a:rPr>
                <a:t>thu </a:t>
              </a:r>
              <a:r>
                <a:rPr lang="vi-VN" sz="2800" b="1" dirty="0"/>
                <a:t>1 phần hoặc toàn bộ </a:t>
              </a:r>
              <a:r>
                <a:rPr lang="vi-VN" sz="2800" b="1" dirty="0">
                  <a:solidFill>
                    <a:srgbClr val="C00000"/>
                  </a:solidFill>
                </a:rPr>
                <a:t>tài sản</a:t>
              </a:r>
              <a:r>
                <a:rPr lang="vi-VN" sz="2800" b="1" dirty="0"/>
                <a:t>… </a:t>
              </a:r>
              <a:r>
                <a:rPr lang="vi-VN" sz="2800" b="1" dirty="0">
                  <a:solidFill>
                    <a:srgbClr val="C00000"/>
                  </a:solidFill>
                </a:rPr>
                <a:t>cấm đảm nhiệm chức vụ</a:t>
              </a:r>
              <a:r>
                <a:rPr lang="vi-VN" sz="2800" b="1" dirty="0"/>
                <a:t> từ 1 đến 5 năm</a:t>
              </a:r>
              <a:endParaRPr lang="en-US" sz="2800" b="1" dirty="0"/>
            </a:p>
          </p:txBody>
        </p:sp>
      </p:grpSp>
      <p:sp>
        <p:nvSpPr>
          <p:cNvPr id="34" name="Rounded Rectangle 33"/>
          <p:cNvSpPr/>
          <p:nvPr/>
        </p:nvSpPr>
        <p:spPr>
          <a:xfrm>
            <a:off x="3352800" y="2496130"/>
            <a:ext cx="5181599" cy="53853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phạt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2989263" y="423863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KẾT LUẬN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0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1463675"/>
            <a:ext cx="9144000" cy="18446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CÁC EM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CÓ HỎI THÊM GÌ KHÔNG?</a:t>
            </a:r>
            <a:endParaRPr lang="en-US" sz="5400" b="1" dirty="0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09575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vi-VN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 EM ĐÃ HỢP TÁC TỐT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1378</Words>
  <Application>Microsoft Office PowerPoint</Application>
  <PresentationFormat>On-screen Show (4:3)</PresentationFormat>
  <Paragraphs>110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22</cp:revision>
  <dcterms:created xsi:type="dcterms:W3CDTF">2020-04-24T05:38:17Z</dcterms:created>
  <dcterms:modified xsi:type="dcterms:W3CDTF">2020-07-26T17:21:45Z</dcterms:modified>
</cp:coreProperties>
</file>